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6" r:id="rId5"/>
    <p:sldId id="268" r:id="rId6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B41B9-2B63-4012-9968-5D21D19AE57F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67B17-D61B-45D5-A96C-D5DF19EE9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F0C1C-1D49-47FC-A1E9-D1D9A7C8249B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EE4E2-0E76-4052-B2F1-6AE6981D2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47EF4-A8AE-4B54-94E1-BD18D774783E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D2A33-CF31-4AF0-9E34-85BB6B935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5CB43-8926-4D80-9D6A-78EEBD846156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0BF3-DDEA-4E09-90BC-F943007A1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7F8E3-D2AD-4E85-8F19-4CD98567AF76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AF3A7-849C-49DA-8C6C-2B76FCE0B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3BDD2-A1B5-4B65-8678-37918AAABFFB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F6D5-3C83-4FCD-9FAF-EC197496D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9E3E4-7669-4566-B892-EB409D8CD9B8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2EA0B-C90A-4091-B2FD-373C49648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D6DD2-2BCA-41B8-8F26-949F0C63ABEB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19D1-9511-43E9-8B68-3999841B4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D8D10-7799-4761-B6C5-B5BBDE47595B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A216-03CA-4B21-B4E5-E2039E1BD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9BBC-556F-4942-B54B-D4CABB3EB0FA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28B2F-6160-48CE-8A49-38C3C00FB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7E275-9981-4B12-A932-2C8425572E15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0663-587C-4B1E-AEC8-642EA5C70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468FC3-6C3C-46FF-9612-2E5DBDDE2F01}" type="datetimeFigureOut">
              <a:rPr lang="en-US"/>
              <a:pPr>
                <a:defRPr/>
              </a:pPr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6006B3-BAD8-4A8C-B43A-052BE7C11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1000"/>
            <a:ext cx="8001000" cy="6019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800" dirty="0">
                <a:solidFill>
                  <a:schemeClr val="accent4"/>
                </a:solidFill>
              </a:rPr>
              <a:t>Me llamo _______________ Clase </a:t>
            </a:r>
            <a:r>
              <a:rPr lang="es-ES" sz="2800" dirty="0" smtClean="0">
                <a:solidFill>
                  <a:schemeClr val="accent4"/>
                </a:solidFill>
              </a:rPr>
              <a:t>7IL</a:t>
            </a:r>
            <a:endParaRPr lang="en-US" sz="2800" dirty="0">
              <a:solidFill>
                <a:schemeClr val="accent4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800" dirty="0">
                <a:solidFill>
                  <a:schemeClr val="accent4"/>
                </a:solidFill>
              </a:rPr>
              <a:t>La fecha es el </a:t>
            </a:r>
            <a:r>
              <a:rPr lang="es-ES" sz="2800" dirty="0" smtClean="0">
                <a:solidFill>
                  <a:schemeClr val="accent4"/>
                </a:solidFill>
              </a:rPr>
              <a:t>15 </a:t>
            </a:r>
            <a:r>
              <a:rPr lang="es-ES" sz="2800" dirty="0">
                <a:solidFill>
                  <a:schemeClr val="accent4"/>
                </a:solidFill>
              </a:rPr>
              <a:t>de </a:t>
            </a:r>
            <a:r>
              <a:rPr lang="es-ES" sz="2800" dirty="0" smtClean="0">
                <a:solidFill>
                  <a:schemeClr val="accent4"/>
                </a:solidFill>
              </a:rPr>
              <a:t>febrero </a:t>
            </a:r>
            <a:r>
              <a:rPr lang="es-ES" sz="2800" dirty="0">
                <a:solidFill>
                  <a:schemeClr val="accent4"/>
                </a:solidFill>
              </a:rPr>
              <a:t>del </a:t>
            </a:r>
            <a:r>
              <a:rPr lang="es-ES" sz="2800" dirty="0" smtClean="0">
                <a:solidFill>
                  <a:schemeClr val="accent4"/>
                </a:solidFill>
              </a:rPr>
              <a:t>2013</a:t>
            </a:r>
            <a:endParaRPr lang="en-US" sz="2800" dirty="0">
              <a:solidFill>
                <a:schemeClr val="accent4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b="1" dirty="0">
                <a:solidFill>
                  <a:srgbClr val="FF0000"/>
                </a:solidFill>
              </a:rPr>
              <a:t>Propósito # </a:t>
            </a:r>
            <a:r>
              <a:rPr lang="es-ES" b="1" dirty="0" smtClean="0">
                <a:solidFill>
                  <a:srgbClr val="FF0000"/>
                </a:solidFill>
              </a:rPr>
              <a:t>58: </a:t>
            </a:r>
            <a:r>
              <a:rPr lang="es-ES" dirty="0">
                <a:solidFill>
                  <a:schemeClr val="tx1"/>
                </a:solidFill>
              </a:rPr>
              <a:t>Repasar los verbos SABER y CONOCER.</a:t>
            </a:r>
            <a:endParaRPr lang="en-US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>
                <a:solidFill>
                  <a:srgbClr val="FF0000"/>
                </a:solidFill>
              </a:rPr>
              <a:t>Actividad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Inicial</a:t>
            </a:r>
            <a:r>
              <a:rPr lang="en-US" b="1" dirty="0">
                <a:solidFill>
                  <a:schemeClr val="tx1"/>
                </a:solidFill>
              </a:rPr>
              <a:t>: </a:t>
            </a:r>
            <a:r>
              <a:rPr lang="en-US" dirty="0">
                <a:solidFill>
                  <a:schemeClr val="tx1"/>
                </a:solidFill>
              </a:rPr>
              <a:t>Write the correct form of SABER or CONOCER.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1. </a:t>
            </a:r>
            <a:r>
              <a:rPr lang="en-US" dirty="0" err="1" smtClean="0">
                <a:solidFill>
                  <a:schemeClr val="tx1"/>
                </a:solidFill>
              </a:rPr>
              <a:t>Nosotros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_________________ a </a:t>
            </a:r>
            <a:r>
              <a:rPr lang="en-US" dirty="0" smtClean="0">
                <a:solidFill>
                  <a:schemeClr val="tx1"/>
                </a:solidFill>
              </a:rPr>
              <a:t>Ana.</a:t>
            </a:r>
            <a:endParaRPr lang="en-US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2. Ella </a:t>
            </a:r>
            <a:r>
              <a:rPr lang="en-US" dirty="0">
                <a:solidFill>
                  <a:schemeClr val="tx1"/>
                </a:solidFill>
              </a:rPr>
              <a:t>___________ </a:t>
            </a:r>
            <a:r>
              <a:rPr lang="en-US" dirty="0" err="1">
                <a:solidFill>
                  <a:schemeClr val="tx1"/>
                </a:solidFill>
              </a:rPr>
              <a:t>hablar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español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bien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</a:rPr>
              <a:t>3</a:t>
            </a:r>
            <a:r>
              <a:rPr lang="es-ES" dirty="0" smtClean="0">
                <a:solidFill>
                  <a:schemeClr val="tx1"/>
                </a:solidFill>
              </a:rPr>
              <a:t>. Daniel y </a:t>
            </a:r>
            <a:r>
              <a:rPr lang="es-ES" dirty="0" err="1" smtClean="0">
                <a:solidFill>
                  <a:schemeClr val="tx1"/>
                </a:solidFill>
              </a:rPr>
              <a:t>Samdup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____________ Trinidad y Tobago muy bien.</a:t>
            </a:r>
            <a:endParaRPr lang="en-US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</a:rPr>
              <a:t>4. ¿ </a:t>
            </a:r>
            <a:r>
              <a:rPr lang="es-ES" dirty="0">
                <a:solidFill>
                  <a:schemeClr val="tx1"/>
                </a:solidFill>
              </a:rPr>
              <a:t>___________ tú a </a:t>
            </a:r>
            <a:r>
              <a:rPr lang="es-ES" dirty="0" smtClean="0">
                <a:solidFill>
                  <a:schemeClr val="tx1"/>
                </a:solidFill>
              </a:rPr>
              <a:t>Karina?</a:t>
            </a:r>
            <a:endParaRPr lang="en-US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</a:rPr>
              <a:t>5. </a:t>
            </a:r>
            <a:r>
              <a:rPr lang="es-ES" dirty="0" err="1" smtClean="0">
                <a:solidFill>
                  <a:schemeClr val="tx1"/>
                </a:solidFill>
              </a:rPr>
              <a:t>Jasmine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___________ la repuesta.</a:t>
            </a:r>
            <a:endParaRPr lang="en-US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I- </a:t>
            </a:r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820379"/>
              </p:ext>
            </p:extLst>
          </p:nvPr>
        </p:nvGraphicFramePr>
        <p:xfrm>
          <a:off x="457200" y="1600200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514600"/>
                <a:gridCol w="1219200"/>
                <a:gridCol w="2895600"/>
              </a:tblGrid>
              <a:tr h="57150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CONOCER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err="1" smtClean="0"/>
                        <a:t>Ustedes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El/Ella/</a:t>
                      </a:r>
                      <a:r>
                        <a:rPr lang="en-US" dirty="0" err="1" smtClean="0"/>
                        <a:t>Usted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820175"/>
              </p:ext>
            </p:extLst>
          </p:nvPr>
        </p:nvGraphicFramePr>
        <p:xfrm>
          <a:off x="457200" y="4000500"/>
          <a:ext cx="8229600" cy="255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590800"/>
                <a:gridCol w="1371600"/>
                <a:gridCol w="2743200"/>
              </a:tblGrid>
              <a:tr h="83820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SABER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Ellas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Ustedes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El/Ella/</a:t>
                      </a:r>
                      <a:r>
                        <a:rPr lang="en-US" dirty="0" err="1" smtClean="0"/>
                        <a:t>Usted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458200" cy="62484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II- </a:t>
            </a:r>
            <a:r>
              <a:rPr lang="en-US" sz="2200" dirty="0" smtClean="0"/>
              <a:t>You </a:t>
            </a:r>
            <a:r>
              <a:rPr lang="en-US" sz="2200" dirty="0"/>
              <a:t>are helping your friend with her Spanish homework but she is having difficulty in understanding the difference between “saber and </a:t>
            </a:r>
            <a:r>
              <a:rPr lang="en-US" sz="2200" dirty="0" err="1"/>
              <a:t>conocer</a:t>
            </a:r>
            <a:r>
              <a:rPr lang="en-US" sz="2200" dirty="0"/>
              <a:t>.” Identify and circle the correct form of “saber” or “</a:t>
            </a:r>
            <a:r>
              <a:rPr lang="en-US" sz="2200" dirty="0" err="1"/>
              <a:t>conocer</a:t>
            </a:r>
            <a:r>
              <a:rPr lang="en-US" sz="2200" dirty="0" smtClean="0"/>
              <a:t>.”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Quizás tú  no </a:t>
            </a:r>
            <a:r>
              <a:rPr lang="es-ES" sz="2200" b="1" dirty="0"/>
              <a:t>conoces/sabes</a:t>
            </a:r>
            <a:r>
              <a:rPr lang="es-ES" sz="2200" dirty="0"/>
              <a:t> mi nombre,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 Ni tú </a:t>
            </a:r>
            <a:r>
              <a:rPr lang="es-ES" sz="2200" b="1" dirty="0"/>
              <a:t>conoces/sabes</a:t>
            </a:r>
            <a:r>
              <a:rPr lang="es-ES" sz="2200" dirty="0"/>
              <a:t> mi país,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Yo </a:t>
            </a:r>
            <a:r>
              <a:rPr lang="es-ES" sz="2200" b="1" dirty="0" smtClean="0"/>
              <a:t>sé/conozco</a:t>
            </a:r>
            <a:r>
              <a:rPr lang="es-ES" sz="2200" dirty="0" smtClean="0"/>
              <a:t> </a:t>
            </a:r>
            <a:r>
              <a:rPr lang="es-ES" sz="2200" dirty="0"/>
              <a:t>que tú </a:t>
            </a:r>
            <a:r>
              <a:rPr lang="es-ES" sz="2200" b="1" dirty="0"/>
              <a:t>saben/sabes</a:t>
            </a:r>
            <a:r>
              <a:rPr lang="es-ES" sz="2200" dirty="0"/>
              <a:t> hablar español,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Y tú </a:t>
            </a:r>
            <a:r>
              <a:rPr lang="es-ES" sz="2200" b="1" dirty="0"/>
              <a:t>sabes/conoces</a:t>
            </a:r>
            <a:r>
              <a:rPr lang="es-ES" sz="2200" dirty="0"/>
              <a:t> a Dennis,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Pero ellos no </a:t>
            </a:r>
            <a:r>
              <a:rPr lang="es-ES" sz="2200" b="1" dirty="0"/>
              <a:t>conocen/sabemos</a:t>
            </a:r>
            <a:r>
              <a:rPr lang="es-ES" sz="2200" dirty="0"/>
              <a:t> a la maestra estudiantil,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Ni ellos </a:t>
            </a:r>
            <a:r>
              <a:rPr lang="es-ES" sz="2200" b="1" dirty="0"/>
              <a:t>conocen/saben</a:t>
            </a:r>
            <a:r>
              <a:rPr lang="es-ES" sz="2200" dirty="0"/>
              <a:t> su edad,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Yo </a:t>
            </a:r>
            <a:r>
              <a:rPr lang="es-ES" sz="2200" b="1" dirty="0"/>
              <a:t>conozco/sé</a:t>
            </a:r>
            <a:r>
              <a:rPr lang="es-ES" sz="2200" dirty="0"/>
              <a:t> a ustedes,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Y </a:t>
            </a:r>
            <a:r>
              <a:rPr lang="es-ES" sz="2200" b="1" dirty="0" smtClean="0"/>
              <a:t>sé/conozco</a:t>
            </a:r>
            <a:r>
              <a:rPr lang="es-ES" sz="2200" dirty="0" smtClean="0"/>
              <a:t> </a:t>
            </a:r>
            <a:r>
              <a:rPr lang="es-ES" sz="2200" dirty="0"/>
              <a:t>Nueva York,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Pero no </a:t>
            </a:r>
            <a:r>
              <a:rPr lang="es-ES" sz="2200" b="1" dirty="0"/>
              <a:t>sé/conozco</a:t>
            </a:r>
            <a:r>
              <a:rPr lang="es-ES" sz="2200" dirty="0"/>
              <a:t> sus nombres,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Ni yo </a:t>
            </a:r>
            <a:r>
              <a:rPr lang="es-ES" sz="2200" b="1" dirty="0"/>
              <a:t>sé/sabes</a:t>
            </a:r>
            <a:r>
              <a:rPr lang="es-ES" sz="2200" dirty="0"/>
              <a:t> sus edades,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Yo quiero </a:t>
            </a:r>
            <a:r>
              <a:rPr lang="es-ES" sz="2200" b="1" dirty="0"/>
              <a:t>saber/conocer</a:t>
            </a:r>
            <a:r>
              <a:rPr lang="es-ES" sz="2200" dirty="0"/>
              <a:t> más,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Y quiero </a:t>
            </a:r>
            <a:r>
              <a:rPr lang="es-ES" sz="2200" b="1" dirty="0"/>
              <a:t>saber/conocer</a:t>
            </a:r>
            <a:r>
              <a:rPr lang="es-ES" sz="2200" dirty="0"/>
              <a:t> a ustedes personalmente,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¿Y ustedes?</a:t>
            </a:r>
            <a:endParaRPr lang="en-US" sz="2200" dirty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200" dirty="0"/>
              <a:t>¿Qué quieres </a:t>
            </a:r>
            <a:r>
              <a:rPr lang="es-ES" sz="2200" b="1" dirty="0"/>
              <a:t>conocer/saber</a:t>
            </a:r>
            <a:r>
              <a:rPr lang="es-ES" sz="2200" dirty="0"/>
              <a:t>?</a:t>
            </a:r>
            <a:endParaRPr lang="en-US" sz="22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solidFill>
                  <a:srgbClr val="FF0000"/>
                </a:solidFill>
              </a:rPr>
              <a:t>III-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endParaRPr lang="en-US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s-ES" dirty="0" smtClean="0"/>
              <a:t>¿Conoces tú a Dennis?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s-ES" dirty="0" smtClean="0"/>
              <a:t>¿Sabes el nombre de la maestra estudiantil?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s-ES" dirty="0" smtClean="0"/>
              <a:t>¿Conocen Nueva York bien?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s-ES" dirty="0" smtClean="0"/>
              <a:t>¿Sabemos hablar español?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838200" y="5181600"/>
            <a:ext cx="8229600" cy="1143000"/>
          </a:xfrm>
        </p:spPr>
        <p:txBody>
          <a:bodyPr/>
          <a:lstStyle/>
          <a:p>
            <a:pPr algn="r" eaLnBrk="1" hangingPunct="1"/>
            <a:r>
              <a:rPr lang="en-US" dirty="0" err="1" smtClean="0">
                <a:solidFill>
                  <a:schemeClr val="folHlink"/>
                </a:solidFill>
              </a:rPr>
              <a:t>Nombre</a:t>
            </a:r>
            <a:r>
              <a:rPr lang="en-US" dirty="0" smtClean="0">
                <a:solidFill>
                  <a:schemeClr val="folHlink"/>
                </a:solidFill>
              </a:rPr>
              <a:t> ________</a:t>
            </a:r>
            <a:br>
              <a:rPr lang="en-US" dirty="0" smtClean="0">
                <a:solidFill>
                  <a:schemeClr val="folHlink"/>
                </a:solidFill>
              </a:rPr>
            </a:br>
            <a:r>
              <a:rPr lang="en-US" dirty="0" smtClean="0">
                <a:solidFill>
                  <a:schemeClr val="folHlink"/>
                </a:solidFill>
              </a:rPr>
              <a:t>TAREA </a:t>
            </a:r>
            <a:r>
              <a:rPr lang="en-US" dirty="0" smtClean="0">
                <a:solidFill>
                  <a:schemeClr val="folHlink"/>
                </a:solidFill>
              </a:rPr>
              <a:t># </a:t>
            </a:r>
            <a:r>
              <a:rPr lang="en-US" dirty="0" smtClean="0">
                <a:solidFill>
                  <a:schemeClr val="folHlink"/>
                </a:solidFill>
              </a:rPr>
              <a:t>58</a:t>
            </a:r>
            <a:endParaRPr lang="en-US" dirty="0" smtClean="0">
              <a:solidFill>
                <a:schemeClr val="folHlink"/>
              </a:solidFill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381000" y="381000"/>
            <a:ext cx="8229600" cy="5029200"/>
          </a:xfrm>
        </p:spPr>
        <p:txBody>
          <a:bodyPr/>
          <a:lstStyle/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Complete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sentences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correct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form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of SABER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CONOCER: 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endParaRPr lang="es-E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. Yo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________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bien la música de Shakira.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2.  ¿__________ ellos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la nueva maestra?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3. Nosotros _________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la dirección de Esmeralda. Ella vive en Calle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  Independencia.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4.  Mi amiga Pilar ______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bailar muy bien. También _______ mucho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música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Cuba.</a:t>
            </a: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Yo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_______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hablar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frances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6. Nosotros  no ________ la ciudad de Paris.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7. Ellos ________ jugar fútbol muy bien.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8. ¿Tú ________ el número de vuelo?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9. ¿_____ usted al piloto?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10. ¿Ustedes ______ la hora?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11. Yo no ________ esquiar.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12. Nosotros no ________ cocinar muy bien.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274</Words>
  <Application>Microsoft Office PowerPoint</Application>
  <PresentationFormat>On-screen Show (4:3)</PresentationFormat>
  <Paragraphs>74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Practica:  I- Conjuga los verbos</vt:lpstr>
      <vt:lpstr>PowerPoint Presentation</vt:lpstr>
      <vt:lpstr>III- Copia y responde</vt:lpstr>
      <vt:lpstr>Nombre ________ TAREA # 58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Helen Zumaeta</cp:lastModifiedBy>
  <cp:revision>27</cp:revision>
  <cp:lastPrinted>2013-02-15T19:33:54Z</cp:lastPrinted>
  <dcterms:created xsi:type="dcterms:W3CDTF">2011-11-16T04:01:51Z</dcterms:created>
  <dcterms:modified xsi:type="dcterms:W3CDTF">2013-02-15T20:21:22Z</dcterms:modified>
</cp:coreProperties>
</file>